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6" r:id="rId3"/>
    <p:sldId id="257" r:id="rId4"/>
    <p:sldId id="352" r:id="rId5"/>
    <p:sldId id="298" r:id="rId6"/>
    <p:sldId id="258" r:id="rId7"/>
    <p:sldId id="289" r:id="rId8"/>
    <p:sldId id="321" r:id="rId9"/>
    <p:sldId id="320" r:id="rId10"/>
    <p:sldId id="323" r:id="rId11"/>
    <p:sldId id="332" r:id="rId12"/>
    <p:sldId id="324" r:id="rId13"/>
    <p:sldId id="354" r:id="rId14"/>
    <p:sldId id="353" r:id="rId15"/>
    <p:sldId id="328" r:id="rId16"/>
    <p:sldId id="297" r:id="rId17"/>
    <p:sldId id="355" r:id="rId18"/>
    <p:sldId id="291" r:id="rId19"/>
    <p:sldId id="295" r:id="rId20"/>
    <p:sldId id="296" r:id="rId21"/>
    <p:sldId id="317" r:id="rId22"/>
    <p:sldId id="316" r:id="rId23"/>
    <p:sldId id="318" r:id="rId24"/>
    <p:sldId id="329" r:id="rId25"/>
    <p:sldId id="330" r:id="rId26"/>
    <p:sldId id="331" r:id="rId27"/>
    <p:sldId id="299" r:id="rId28"/>
    <p:sldId id="356" r:id="rId29"/>
    <p:sldId id="338" r:id="rId30"/>
    <p:sldId id="339" r:id="rId31"/>
    <p:sldId id="340" r:id="rId32"/>
    <p:sldId id="341" r:id="rId33"/>
    <p:sldId id="342" r:id="rId34"/>
    <p:sldId id="343" r:id="rId35"/>
    <p:sldId id="344" r:id="rId36"/>
    <p:sldId id="345" r:id="rId37"/>
    <p:sldId id="346" r:id="rId38"/>
    <p:sldId id="347" r:id="rId39"/>
    <p:sldId id="348" r:id="rId40"/>
    <p:sldId id="358" r:id="rId41"/>
    <p:sldId id="350" r:id="rId42"/>
    <p:sldId id="351" r:id="rId43"/>
    <p:sldId id="26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256"/>
            <p14:sldId id="266"/>
            <p14:sldId id="257"/>
            <p14:sldId id="352"/>
            <p14:sldId id="298"/>
            <p14:sldId id="258"/>
            <p14:sldId id="289"/>
            <p14:sldId id="321"/>
            <p14:sldId id="320"/>
            <p14:sldId id="323"/>
            <p14:sldId id="332"/>
            <p14:sldId id="324"/>
            <p14:sldId id="354"/>
            <p14:sldId id="353"/>
            <p14:sldId id="328"/>
            <p14:sldId id="297"/>
            <p14:sldId id="355"/>
            <p14:sldId id="291"/>
            <p14:sldId id="295"/>
            <p14:sldId id="296"/>
            <p14:sldId id="317"/>
            <p14:sldId id="316"/>
            <p14:sldId id="318"/>
            <p14:sldId id="329"/>
            <p14:sldId id="330"/>
            <p14:sldId id="331"/>
            <p14:sldId id="299"/>
            <p14:sldId id="356"/>
            <p14:sldId id="338"/>
            <p14:sldId id="339"/>
            <p14:sldId id="340"/>
            <p14:sldId id="341"/>
            <p14:sldId id="342"/>
            <p14:sldId id="343"/>
            <p14:sldId id="344"/>
            <p14:sldId id="345"/>
            <p14:sldId id="346"/>
            <p14:sldId id="347"/>
            <p14:sldId id="348"/>
            <p14:sldId id="358"/>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43"/>
  </p:normalViewPr>
  <p:slideViewPr>
    <p:cSldViewPr snapToGrid="0" snapToObjects="1">
      <p:cViewPr varScale="1">
        <p:scale>
          <a:sx n="77" d="100"/>
          <a:sy n="77" d="100"/>
        </p:scale>
        <p:origin x="102"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11</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17</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28</a:t>
            </a:fld>
            <a:endParaRPr lang="en-IN" dirty="0"/>
          </a:p>
        </p:txBody>
      </p:sp>
    </p:spTree>
    <p:extLst>
      <p:ext uri="{BB962C8B-B14F-4D97-AF65-F5344CB8AC3E}">
        <p14:creationId xmlns:p14="http://schemas.microsoft.com/office/powerpoint/2010/main" val="3966002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fontScale="77500" lnSpcReduction="20000"/>
          </a:bodyPr>
          <a:lstStyle/>
          <a:p>
            <a:r>
              <a:rPr lang="en-US" sz="2600" dirty="0"/>
              <a:t>Business Analytics in Retail and Marketing</a:t>
            </a:r>
          </a:p>
          <a:p>
            <a:r>
              <a:rPr lang="en-US" dirty="0"/>
              <a:t>By</a:t>
            </a:r>
          </a:p>
          <a:p>
            <a:r>
              <a:rPr lang="en-US" sz="2600" dirty="0"/>
              <a:t>Dushyant, Kiran, </a:t>
            </a:r>
            <a:r>
              <a:rPr lang="en-US" sz="2600" dirty="0" err="1"/>
              <a:t>Prasanta</a:t>
            </a:r>
            <a:r>
              <a:rPr lang="en-US" sz="2600" dirty="0"/>
              <a:t> &amp; Nirav</a:t>
            </a:r>
          </a:p>
          <a:p>
            <a:r>
              <a:rPr lang="en-US" dirty="0"/>
              <a:t>January 2018</a:t>
            </a:r>
          </a:p>
          <a:p>
            <a:r>
              <a:rPr lang="en-IN" dirty="0"/>
              <a:t>Presented towards partial fulfilment for award of PGPBA by GLIEMR</a:t>
            </a:r>
          </a:p>
        </p:txBody>
      </p:sp>
      <p:pic>
        <p:nvPicPr>
          <p:cNvPr id="4" name="Picture 3" descr="A drawing of a cartoon character&#10;&#10;Description generated with high confidence">
            <a:extLst>
              <a:ext uri="{FF2B5EF4-FFF2-40B4-BE49-F238E27FC236}">
                <a16:creationId xmlns:a16="http://schemas.microsoft.com/office/drawing/2014/main"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a16="http://schemas.microsoft.com/office/drawing/2014/main"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a16="http://schemas.microsoft.com/office/drawing/2014/main"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a16="http://schemas.microsoft.com/office/drawing/2014/main"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63262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r>
              <a:rPr lang="en-US" b="1" dirty="0"/>
              <a:t>Missing/misleading value treatment</a:t>
            </a:r>
            <a:r>
              <a:rPr lang="en-US" dirty="0"/>
              <a:t>: Treated/replaced records~500 having Schedule time as 5AM with Avg. difference between schedule call time and Dispatched calls time</a:t>
            </a:r>
          </a:p>
          <a:p>
            <a:r>
              <a:rPr lang="en-US" dirty="0"/>
              <a:t>Also, treated Call date/time, Schedule date/time, dispatch date/time and complete date/time and last service date as per their order for incorrect records.</a:t>
            </a:r>
          </a:p>
          <a:p>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Converted all date and time variables in correct form</a:t>
            </a:r>
          </a:p>
          <a:p>
            <a:r>
              <a:rPr lang="en-US" dirty="0"/>
              <a:t> Added Rounded time dummy variable for Day of week and time of day analysis.</a:t>
            </a:r>
          </a:p>
          <a:p>
            <a:r>
              <a:rPr lang="en-US" dirty="0"/>
              <a:t> Dropped 212 records of year 2010 and 2014.</a:t>
            </a:r>
          </a:p>
          <a:p>
            <a:r>
              <a:rPr lang="en-US" dirty="0"/>
              <a:t>Created new dummy features based on our hypothesis (refer Hypothesis section)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249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fontAlgn="base">
              <a:buNone/>
            </a:pPr>
            <a:r>
              <a:rPr lang="en-US" dirty="0"/>
              <a:t>Our definition of churn can be translated into the following rules:</a:t>
            </a:r>
          </a:p>
          <a:p>
            <a:pPr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fontAlgn="base"/>
            <a:r>
              <a:rPr lang="en-US" dirty="0"/>
              <a:t>We have restricted our data to the customers who made more than one service calls from start date, and total purchases at least 30 in value. This rule is to make sure we only look at the high value customers.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6118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22977062"/>
              </p:ext>
            </p:extLst>
          </p:nvPr>
        </p:nvGraphicFramePr>
        <p:xfrm>
          <a:off x="1898248" y="636598"/>
          <a:ext cx="8472668" cy="5571836"/>
        </p:xfrm>
        <a:graphic>
          <a:graphicData uri="http://schemas.openxmlformats.org/drawingml/2006/table">
            <a:tbl>
              <a:tblPr/>
              <a:tblGrid>
                <a:gridCol w="1684507">
                  <a:extLst>
                    <a:ext uri="{9D8B030D-6E8A-4147-A177-3AD203B41FA5}">
                      <a16:colId xmlns:a16="http://schemas.microsoft.com/office/drawing/2014/main" val="20000"/>
                    </a:ext>
                  </a:extLst>
                </a:gridCol>
                <a:gridCol w="6788161">
                  <a:extLst>
                    <a:ext uri="{9D8B030D-6E8A-4147-A177-3AD203B41FA5}">
                      <a16:colId xmlns:a16="http://schemas.microsoft.com/office/drawing/2014/main" val="20001"/>
                    </a:ext>
                  </a:extLst>
                </a:gridCol>
              </a:tblGrid>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extLst>
                  <a:ext uri="{0D108BD9-81ED-4DB2-BD59-A6C34878D82A}">
                    <a16:rowId xmlns:a16="http://schemas.microsoft.com/office/drawing/2014/main" val="10000"/>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7553">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02428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sz="2200" dirty="0"/>
              <a:t>Data preparation :</a:t>
            </a:r>
          </a:p>
          <a:p>
            <a:pPr marL="0" indent="0">
              <a:buNone/>
            </a:pPr>
            <a:r>
              <a:rPr lang="en-US" sz="2200" dirty="0"/>
              <a:t>	# Creating Development and Holdout Sample from total 1500 records of 3 years.</a:t>
            </a:r>
          </a:p>
          <a:p>
            <a:pPr marL="0" indent="0">
              <a:buNone/>
            </a:pPr>
            <a:r>
              <a:rPr lang="en-US" sz="2200" dirty="0"/>
              <a:t>	&gt; Development(Train): 1050 records randomly picked with Target rate: 46%</a:t>
            </a:r>
          </a:p>
          <a:p>
            <a:pPr marL="0" indent="0">
              <a:buNone/>
            </a:pPr>
            <a:r>
              <a:rPr lang="en-US" sz="2200" dirty="0"/>
              <a:t>	&gt; Holdout(Test): 450 records randomly picked with Target rate: 44%</a:t>
            </a:r>
          </a:p>
          <a:p>
            <a:pPr marL="0" indent="0">
              <a:buNone/>
            </a:pPr>
            <a:endParaRPr lang="en-US" sz="2200" dirty="0"/>
          </a:p>
          <a:p>
            <a:endParaRPr lang="en-US" sz="2200" dirty="0"/>
          </a:p>
        </p:txBody>
      </p:sp>
    </p:spTree>
    <p:extLst>
      <p:ext uri="{BB962C8B-B14F-4D97-AF65-F5344CB8AC3E}">
        <p14:creationId xmlns:p14="http://schemas.microsoft.com/office/powerpoint/2010/main" val="171325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a16="http://schemas.microsoft.com/office/drawing/2014/main"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a16="http://schemas.microsoft.com/office/drawing/2014/main"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INDEX</a:t>
            </a:r>
          </a:p>
        </p:txBody>
      </p:sp>
      <p:sp>
        <p:nvSpPr>
          <p:cNvPr id="3" name="Content Placeholder 2"/>
          <p:cNvSpPr>
            <a:spLocks noGrp="1"/>
          </p:cNvSpPr>
          <p:nvPr>
            <p:ph idx="1"/>
          </p:nvPr>
        </p:nvSpPr>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a16="http://schemas.microsoft.com/office/drawing/2014/main"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494565"/>
            <a:ext cx="9320048" cy="4229100"/>
          </a:xfrm>
          <a:prstGeom prst="rect">
            <a:avLst/>
          </a:prstGeom>
        </p:spPr>
      </p:pic>
    </p:spTree>
    <p:extLst>
      <p:ext uri="{BB962C8B-B14F-4D97-AF65-F5344CB8AC3E}">
        <p14:creationId xmlns:p14="http://schemas.microsoft.com/office/powerpoint/2010/main" val="98705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id="{DDEAD269-207C-4BC2-8018-AAEDE63512ED}"/>
              </a:ext>
            </a:extLst>
          </p:cNvPr>
          <p:cNvGraphicFramePr>
            <a:graphicFrameLocks noGrp="1"/>
          </p:cNvGraphicFramePr>
          <p:nvPr>
            <p:extLst>
              <p:ext uri="{D42A27DB-BD31-4B8C-83A1-F6EECF244321}">
                <p14:modId xmlns:p14="http://schemas.microsoft.com/office/powerpoint/2010/main" val="601832079"/>
              </p:ext>
            </p:extLst>
          </p:nvPr>
        </p:nvGraphicFramePr>
        <p:xfrm>
          <a:off x="839243" y="860206"/>
          <a:ext cx="10550575" cy="540678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val="3230839531"/>
                    </a:ext>
                  </a:extLst>
                </a:gridCol>
                <a:gridCol w="8387118">
                  <a:extLst>
                    <a:ext uri="{9D8B030D-6E8A-4147-A177-3AD203B41FA5}">
                      <a16:colId xmlns:a16="http://schemas.microsoft.com/office/drawing/2014/main" val="1463368128"/>
                    </a:ext>
                  </a:extLst>
                </a:gridCol>
                <a:gridCol w="1607654">
                  <a:extLst>
                    <a:ext uri="{9D8B030D-6E8A-4147-A177-3AD203B41FA5}">
                      <a16:colId xmlns:a16="http://schemas.microsoft.com/office/drawing/2014/main"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602914"/>
                  </a:ext>
                </a:extLst>
              </a:tr>
            </a:tbl>
          </a:graphicData>
        </a:graphic>
      </p:graphicFrame>
    </p:spTree>
    <p:extLst>
      <p:ext uri="{BB962C8B-B14F-4D97-AF65-F5344CB8AC3E}">
        <p14:creationId xmlns:p14="http://schemas.microsoft.com/office/powerpoint/2010/main" val="2205794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a16="http://schemas.microsoft.com/office/drawing/2014/main" id="{0C12855D-6FD8-48BE-8CF8-BD06A2C42DED}"/>
              </a:ext>
            </a:extLst>
          </p:cNvPr>
          <p:cNvGraphicFramePr>
            <a:graphicFrameLocks noGrp="1"/>
          </p:cNvGraphicFramePr>
          <p:nvPr>
            <p:ph idx="1"/>
            <p:extLst>
              <p:ext uri="{D42A27DB-BD31-4B8C-83A1-F6EECF244321}">
                <p14:modId xmlns:p14="http://schemas.microsoft.com/office/powerpoint/2010/main" val="3679886468"/>
              </p:ext>
            </p:extLst>
          </p:nvPr>
        </p:nvGraphicFramePr>
        <p:xfrm>
          <a:off x="1408135" y="2507359"/>
          <a:ext cx="9389301" cy="3675888"/>
        </p:xfrm>
        <a:graphic>
          <a:graphicData uri="http://schemas.openxmlformats.org/drawingml/2006/table">
            <a:tbl>
              <a:tblPr firstRow="1" firstCol="1" bandRow="1">
                <a:tableStyleId>{B301B821-A1FF-4177-AEE7-76D212191A09}</a:tableStyleId>
              </a:tblPr>
              <a:tblGrid>
                <a:gridCol w="7253115">
                  <a:extLst>
                    <a:ext uri="{9D8B030D-6E8A-4147-A177-3AD203B41FA5}">
                      <a16:colId xmlns:a16="http://schemas.microsoft.com/office/drawing/2014/main" val="2806838984"/>
                    </a:ext>
                  </a:extLst>
                </a:gridCol>
                <a:gridCol w="2136186">
                  <a:extLst>
                    <a:ext uri="{9D8B030D-6E8A-4147-A177-3AD203B41FA5}">
                      <a16:colId xmlns:a16="http://schemas.microsoft.com/office/drawing/2014/main" val="3300941730"/>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0"/>
                        </a:spcAft>
                      </a:pPr>
                      <a:r>
                        <a:rPr lang="en-US" sz="1600" dirty="0">
                          <a:effectLst/>
                        </a:rPr>
                        <a:t>p-Value</a:t>
                      </a:r>
                    </a:p>
                    <a:p>
                      <a:pPr algn="ct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7.25E-07</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6545539"/>
                  </a:ext>
                </a:extLst>
              </a:tr>
              <a:tr h="576754">
                <a:tc>
                  <a:txBody>
                    <a:bodyPr/>
                    <a:lstStyle/>
                    <a:p>
                      <a:pPr>
                        <a:lnSpc>
                          <a:spcPct val="110000"/>
                        </a:lnSpc>
                        <a:spcBef>
                          <a:spcPts val="600"/>
                        </a:spcBef>
                        <a:spcAft>
                          <a:spcPts val="0"/>
                        </a:spcAft>
                      </a:pPr>
                      <a:r>
                        <a:rPr lang="en-US" sz="1600" dirty="0">
                          <a:effectLst/>
                        </a:rPr>
                        <a:t>Called for services in current year (</a:t>
                      </a:r>
                      <a:r>
                        <a:rPr lang="en-US" sz="1600" dirty="0" err="1">
                          <a:effectLst/>
                        </a:rPr>
                        <a:t>ShowInCurrYear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1.29E-08</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0.05</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10000"/>
                        </a:lnSpc>
                        <a:spcBef>
                          <a:spcPts val="600"/>
                        </a:spcBef>
                        <a:spcAft>
                          <a:spcPts val="0"/>
                        </a:spcAft>
                      </a:pPr>
                      <a:r>
                        <a:rPr lang="en-US" sz="1600" dirty="0">
                          <a:effectLst/>
                        </a:rPr>
                        <a:t>7.92E-12</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04822872"/>
                  </a:ext>
                </a:extLst>
              </a:tr>
            </a:tbl>
          </a:graphicData>
        </a:graphic>
      </p:graphicFrame>
    </p:spTree>
    <p:extLst>
      <p:ext uri="{BB962C8B-B14F-4D97-AF65-F5344CB8AC3E}">
        <p14:creationId xmlns:p14="http://schemas.microsoft.com/office/powerpoint/2010/main" val="228637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r>
              <a:rPr lang="en-US" sz="2600" dirty="0"/>
              <a:t>KNIME for our POC and built 4 different models on cleaned training data and evaluated their prediction performance. </a:t>
            </a:r>
          </a:p>
          <a:p>
            <a:r>
              <a:rPr lang="en-US" sz="2600" dirty="0"/>
              <a:t>We used the 5 variables that were shown to be significant during our hypothesis testing studies and tested them using the following 4 models to predict churn.</a:t>
            </a:r>
            <a:endParaRPr lang="en-IN" sz="2600" dirty="0"/>
          </a:p>
          <a:p>
            <a:pPr lvl="1"/>
            <a:r>
              <a:rPr lang="en-US" sz="2200" dirty="0"/>
              <a:t>Logistic Regression</a:t>
            </a:r>
            <a:endParaRPr lang="en-IN" sz="2200" dirty="0"/>
          </a:p>
          <a:p>
            <a:pPr lvl="1"/>
            <a:r>
              <a:rPr lang="en-US" sz="2200" dirty="0"/>
              <a:t>Random Forest</a:t>
            </a:r>
            <a:endParaRPr lang="en-IN" sz="2200" dirty="0"/>
          </a:p>
          <a:p>
            <a:pPr lvl="1"/>
            <a:r>
              <a:rPr lang="en-US" sz="2200" dirty="0"/>
              <a:t>Decision Tree</a:t>
            </a:r>
            <a:endParaRPr lang="en-IN" sz="2200" dirty="0"/>
          </a:p>
          <a:p>
            <a:pPr lvl="1"/>
            <a:r>
              <a:rPr lang="en-US" sz="2200" dirty="0"/>
              <a:t>Naïve Bayes</a:t>
            </a:r>
            <a:endParaRPr lang="en-IN" sz="2200"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961398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7467" y="846666"/>
            <a:ext cx="4775200" cy="2387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16134" y="846666"/>
            <a:ext cx="4775200" cy="241300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97467" y="3594100"/>
            <a:ext cx="4826000" cy="2413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303434" y="3594100"/>
            <a:ext cx="4787900" cy="2387600"/>
          </a:xfrm>
          <a:prstGeom prst="rect">
            <a:avLst/>
          </a:prstGeom>
        </p:spPr>
      </p:pic>
      <p:sp>
        <p:nvSpPr>
          <p:cNvPr id="8" name="Rounded Rectangular Callout 7"/>
          <p:cNvSpPr/>
          <p:nvPr/>
        </p:nvSpPr>
        <p:spPr>
          <a:xfrm>
            <a:off x="880534"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Logistic regression</a:t>
            </a:r>
          </a:p>
        </p:txBody>
      </p:sp>
      <p:sp>
        <p:nvSpPr>
          <p:cNvPr id="9" name="Rounded Rectangular Callout 8"/>
          <p:cNvSpPr/>
          <p:nvPr/>
        </p:nvSpPr>
        <p:spPr>
          <a:xfrm>
            <a:off x="6299200"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Random Forest</a:t>
            </a:r>
          </a:p>
        </p:txBody>
      </p:sp>
      <p:sp>
        <p:nvSpPr>
          <p:cNvPr id="10" name="Rounded Rectangular Callout 9"/>
          <p:cNvSpPr/>
          <p:nvPr/>
        </p:nvSpPr>
        <p:spPr>
          <a:xfrm>
            <a:off x="897467"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Decision Tree</a:t>
            </a:r>
          </a:p>
        </p:txBody>
      </p:sp>
      <p:sp>
        <p:nvSpPr>
          <p:cNvPr id="11" name="Rounded Rectangular Callout 10"/>
          <p:cNvSpPr/>
          <p:nvPr/>
        </p:nvSpPr>
        <p:spPr>
          <a:xfrm>
            <a:off x="6316134"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Naïve Bayes</a:t>
            </a:r>
          </a:p>
        </p:txBody>
      </p:sp>
    </p:spTree>
    <p:extLst>
      <p:ext uri="{BB962C8B-B14F-4D97-AF65-F5344CB8AC3E}">
        <p14:creationId xmlns:p14="http://schemas.microsoft.com/office/powerpoint/2010/main" val="56418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buNone/>
            </a:pPr>
            <a:r>
              <a:rPr lang="en-US" dirty="0"/>
              <a:t>RF model outperformed others to predict churn data </a:t>
            </a:r>
            <a:r>
              <a:rPr lang="mr-IN" dirty="0"/>
              <a:t>–</a:t>
            </a:r>
            <a:endParaRPr lang="en-US" dirty="0"/>
          </a:p>
          <a:p>
            <a:pPr marL="457200" indent="-457200">
              <a:buAutoNum type="arabicParenR"/>
            </a:pPr>
            <a:r>
              <a:rPr lang="en-US" dirty="0"/>
              <a:t>We built Full RF model using </a:t>
            </a:r>
            <a:r>
              <a:rPr lang="en-US" dirty="0" err="1"/>
              <a:t>RFDF.dev</a:t>
            </a:r>
            <a:r>
              <a:rPr lang="en-US" dirty="0"/>
              <a:t> dataset prepared in EDA&amp;P  </a:t>
            </a:r>
          </a:p>
          <a:p>
            <a:pPr marL="457200" indent="-457200">
              <a:buAutoNum type="arabicParenR"/>
            </a:pPr>
            <a:r>
              <a:rPr lang="en-US" dirty="0"/>
              <a:t>Plot OOB chart and rebuild pruned RF model based on OOB </a:t>
            </a:r>
          </a:p>
          <a:p>
            <a:pPr marL="457200" indent="-457200">
              <a:buAutoNum type="arabicParenR"/>
            </a:pPr>
            <a:r>
              <a:rPr lang="en-US" dirty="0"/>
              <a:t>Create </a:t>
            </a:r>
            <a:r>
              <a:rPr lang="en-US" dirty="0" err="1"/>
              <a:t>deciles</a:t>
            </a:r>
            <a:r>
              <a:rPr lang="en-US" dirty="0"/>
              <a:t> and then Rank order for development model based on predicted output</a:t>
            </a:r>
          </a:p>
          <a:p>
            <a:pPr marL="457200" indent="-457200">
              <a:buFont typeface="Arial"/>
              <a:buAutoNum type="arabicParenR"/>
            </a:pPr>
            <a:r>
              <a:rPr lang="en-US" dirty="0"/>
              <a:t>Calculate 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buAutoNum type="arabicParenR"/>
            </a:pPr>
            <a:endParaRPr lang="en-US" dirty="0"/>
          </a:p>
        </p:txBody>
      </p:sp>
    </p:spTree>
    <p:extLst>
      <p:ext uri="{BB962C8B-B14F-4D97-AF65-F5344CB8AC3E}">
        <p14:creationId xmlns:p14="http://schemas.microsoft.com/office/powerpoint/2010/main" val="346223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buNone/>
            </a:pPr>
            <a:r>
              <a:rPr lang="en-US" dirty="0"/>
              <a:t>Looking at performance measure of development Model rf1:</a:t>
            </a:r>
          </a:p>
          <a:p>
            <a:pPr lvl="0"/>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r>
              <a:rPr lang="en-US" b="1" i="1" u="sng" dirty="0"/>
              <a:t>Confusion Matrix:</a:t>
            </a:r>
            <a:r>
              <a:rPr lang="en-US" dirty="0"/>
              <a:t> Correctness of prediction is </a:t>
            </a:r>
            <a:r>
              <a:rPr lang="en-US" b="1" dirty="0"/>
              <a:t>98.9%.</a:t>
            </a:r>
            <a:endParaRPr lang="en-IN" b="1" dirty="0"/>
          </a:p>
          <a:p>
            <a:endParaRPr lang="en-US" b="1" u="sng" dirty="0"/>
          </a:p>
        </p:txBody>
      </p:sp>
    </p:spTree>
    <p:extLst>
      <p:ext uri="{BB962C8B-B14F-4D97-AF65-F5344CB8AC3E}">
        <p14:creationId xmlns:p14="http://schemas.microsoft.com/office/powerpoint/2010/main" val="579999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buNone/>
            </a:pPr>
            <a:r>
              <a:rPr lang="en-US" dirty="0"/>
              <a:t>Looking at performance measure of Model rf1 on unseen data:</a:t>
            </a:r>
          </a:p>
          <a:p>
            <a:pPr lvl="0"/>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buNone/>
            </a:pPr>
            <a:endParaRPr lang="en-US" dirty="0"/>
          </a:p>
        </p:txBody>
      </p:sp>
    </p:spTree>
    <p:extLst>
      <p:ext uri="{BB962C8B-B14F-4D97-AF65-F5344CB8AC3E}">
        <p14:creationId xmlns:p14="http://schemas.microsoft.com/office/powerpoint/2010/main" val="2730995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a16="http://schemas.microsoft.com/office/drawing/2014/main" id="{34EA876C-6734-42DF-94A0-99D3E33597F8}"/>
              </a:ext>
            </a:extLst>
          </p:cNvPr>
          <p:cNvGraphicFramePr>
            <a:graphicFrameLocks noGrp="1"/>
          </p:cNvGraphicFramePr>
          <p:nvPr>
            <p:extLst>
              <p:ext uri="{D42A27DB-BD31-4B8C-83A1-F6EECF244321}">
                <p14:modId xmlns:p14="http://schemas.microsoft.com/office/powerpoint/2010/main" val="3603298775"/>
              </p:ext>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a16="http://schemas.microsoft.com/office/drawing/2014/main" val="4256862072"/>
                    </a:ext>
                  </a:extLst>
                </a:gridCol>
                <a:gridCol w="1477106">
                  <a:extLst>
                    <a:ext uri="{9D8B030D-6E8A-4147-A177-3AD203B41FA5}">
                      <a16:colId xmlns:a16="http://schemas.microsoft.com/office/drawing/2014/main" val="540277645"/>
                    </a:ext>
                  </a:extLst>
                </a:gridCol>
                <a:gridCol w="1567004">
                  <a:extLst>
                    <a:ext uri="{9D8B030D-6E8A-4147-A177-3AD203B41FA5}">
                      <a16:colId xmlns:a16="http://schemas.microsoft.com/office/drawing/2014/main" val="268621148"/>
                    </a:ext>
                  </a:extLst>
                </a:gridCol>
                <a:gridCol w="1498697">
                  <a:extLst>
                    <a:ext uri="{9D8B030D-6E8A-4147-A177-3AD203B41FA5}">
                      <a16:colId xmlns:a16="http://schemas.microsoft.com/office/drawing/2014/main" val="2321542573"/>
                    </a:ext>
                  </a:extLst>
                </a:gridCol>
                <a:gridCol w="1516557">
                  <a:extLst>
                    <a:ext uri="{9D8B030D-6E8A-4147-A177-3AD203B41FA5}">
                      <a16:colId xmlns:a16="http://schemas.microsoft.com/office/drawing/2014/main" val="402939772"/>
                    </a:ext>
                  </a:extLst>
                </a:gridCol>
                <a:gridCol w="1589937">
                  <a:extLst>
                    <a:ext uri="{9D8B030D-6E8A-4147-A177-3AD203B41FA5}">
                      <a16:colId xmlns:a16="http://schemas.microsoft.com/office/drawing/2014/main"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Test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kern="1200" dirty="0">
                          <a:solidFill>
                            <a:schemeClr val="dk1"/>
                          </a:solidFill>
                          <a:effectLst/>
                          <a:latin typeface="+mn-lt"/>
                          <a:ea typeface="+mn-ea"/>
                          <a:cs typeface="+mn-cs"/>
                        </a:rPr>
                        <a:t>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236</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kern="1200" dirty="0">
                          <a:solidFill>
                            <a:schemeClr val="dk1"/>
                          </a:solidFill>
                          <a:effectLst/>
                          <a:latin typeface="+mn-lt"/>
                          <a:ea typeface="+mn-ea"/>
                          <a:cs typeface="+mn-cs"/>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marL="0" algn="ctr" defTabSz="457200" rtl="0" eaLnBrk="1" fontAlgn="b" latinLnBrk="0" hangingPunct="1"/>
                      <a:r>
                        <a:rPr lang="en-IN" sz="1800" b="1" u="none" strike="noStrike" kern="1200" dirty="0">
                          <a:solidFill>
                            <a:schemeClr val="dk1"/>
                          </a:solidFill>
                          <a:effectLst/>
                          <a:latin typeface="+mn-lt"/>
                          <a:ea typeface="+mn-ea"/>
                          <a:cs typeface="+mn-cs"/>
                        </a:rPr>
                        <a:t>443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37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162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91.87 %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88.44 %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4047227551"/>
                  </a:ext>
                </a:extLst>
              </a:tr>
            </a:tbl>
          </a:graphicData>
        </a:graphic>
      </p:graphicFrame>
      <p:graphicFrame>
        <p:nvGraphicFramePr>
          <p:cNvPr id="5" name="Table 4">
            <a:extLst>
              <a:ext uri="{FF2B5EF4-FFF2-40B4-BE49-F238E27FC236}">
                <a16:creationId xmlns:a16="http://schemas.microsoft.com/office/drawing/2014/main" id="{9F3980A8-4049-410B-A7EC-D7D8FBF623F3}"/>
              </a:ext>
            </a:extLst>
          </p:cNvPr>
          <p:cNvGraphicFramePr>
            <a:graphicFrameLocks noGrp="1"/>
          </p:cNvGraphicFramePr>
          <p:nvPr>
            <p:extLst>
              <p:ext uri="{D42A27DB-BD31-4B8C-83A1-F6EECF244321}">
                <p14:modId xmlns:p14="http://schemas.microsoft.com/office/powerpoint/2010/main" val="2200876769"/>
              </p:ext>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a16="http://schemas.microsoft.com/office/drawing/2014/main" val="1100175277"/>
                    </a:ext>
                  </a:extLst>
                </a:gridCol>
                <a:gridCol w="1166865">
                  <a:extLst>
                    <a:ext uri="{9D8B030D-6E8A-4147-A177-3AD203B41FA5}">
                      <a16:colId xmlns:a16="http://schemas.microsoft.com/office/drawing/2014/main"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a16="http://schemas.microsoft.com/office/drawing/2014/main"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a16="http://schemas.microsoft.com/office/drawing/2014/main" val="2022769921"/>
                  </a:ext>
                </a:extLst>
              </a:tr>
            </a:tbl>
          </a:graphicData>
        </a:graphic>
      </p:graphicFrame>
    </p:spTree>
    <p:extLst>
      <p:ext uri="{BB962C8B-B14F-4D97-AF65-F5344CB8AC3E}">
        <p14:creationId xmlns:p14="http://schemas.microsoft.com/office/powerpoint/2010/main" val="396144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r>
              <a:rPr lang="en-US" dirty="0"/>
              <a:t>Business is mostly flat throughout 2011 to 2013 with slight increasing trend</a:t>
            </a:r>
            <a:endParaRPr lang="en-GB" dirty="0"/>
          </a:p>
          <a:p>
            <a:pPr lvl="0"/>
            <a:r>
              <a:rPr lang="en-US" dirty="0"/>
              <a:t>There are total 47 branches and avg. weekly calls is 33. We can say there are few branches who do not get even one single call in a week</a:t>
            </a:r>
            <a:endParaRPr lang="en-GB" dirty="0"/>
          </a:p>
          <a:p>
            <a:pPr lvl="0"/>
            <a:r>
              <a:rPr lang="en-US" dirty="0"/>
              <a:t>There are few Jobs asked by customers most and they contribute major in total revenue.</a:t>
            </a:r>
            <a:endParaRPr lang="en-GB" dirty="0"/>
          </a:p>
          <a:p>
            <a:pPr lvl="0"/>
            <a:r>
              <a:rPr lang="en-US" dirty="0"/>
              <a:t>Strange but real: This is the business where cream customers tend to churn most and attribute to ad-hoc work requirements.</a:t>
            </a:r>
          </a:p>
          <a:p>
            <a:pPr marL="0" lvl="0" indent="0">
              <a:buNone/>
            </a:pPr>
            <a:r>
              <a:rPr lang="en-US" dirty="0"/>
              <a:t> &gt; </a:t>
            </a:r>
            <a:r>
              <a:rPr lang="en-IN" dirty="0"/>
              <a:t>Customer Type 1 formed the bulk of customers and were also found to churn the 	most </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r>
              <a:rPr lang="en-US" dirty="0"/>
              <a:t>There are many Jobs hardly used and can be delisted from the services offered by the company</a:t>
            </a:r>
            <a:endParaRPr lang="en-GB" dirty="0"/>
          </a:p>
          <a:p>
            <a:pPr lvl="0"/>
            <a:r>
              <a:rPr lang="en-US" dirty="0"/>
              <a:t>63% of total service calls are from returning customers. We recommend up selling and cross selling to existing customers which will help increase the company’s share in customer wallet</a:t>
            </a:r>
            <a:endParaRPr lang="en-GB" dirty="0"/>
          </a:p>
          <a:p>
            <a:pPr lvl="0"/>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r>
              <a:rPr lang="en-US" b="1" dirty="0"/>
              <a:t>Three-year data:</a:t>
            </a:r>
            <a:r>
              <a:rPr lang="en-US" dirty="0"/>
              <a:t> Analysis is performed on three years data starting Jan 2011 to Dec 2013 for the Plumbing &amp; Drain Service company (PDS).</a:t>
            </a:r>
          </a:p>
          <a:p>
            <a:r>
              <a:rPr lang="en-US" dirty="0"/>
              <a:t> </a:t>
            </a:r>
            <a:r>
              <a:rPr lang="en-US" b="1" dirty="0"/>
              <a:t>No Significant trend/seasonality visible</a:t>
            </a:r>
            <a:r>
              <a:rPr lang="en-US" dirty="0"/>
              <a:t>-</a:t>
            </a:r>
            <a:r>
              <a:rPr lang="en-IN" dirty="0"/>
              <a:t> Overall business reasonably flat, total revenue $ 2.24 million from 1058 unique customers who make 5069 service calls in three years.</a:t>
            </a:r>
            <a:endParaRPr lang="en-US" dirty="0"/>
          </a:p>
          <a:p>
            <a:r>
              <a:rPr lang="en-IN" dirty="0"/>
              <a:t>Reasonable coverage throughout the United States, </a:t>
            </a:r>
            <a:r>
              <a:rPr lang="en-IN" b="1" dirty="0"/>
              <a:t>presence in 28 states, and operates 47 branches</a:t>
            </a:r>
          </a:p>
          <a:p>
            <a:r>
              <a:rPr lang="en-US" dirty="0"/>
              <a:t>On a typical year </a:t>
            </a:r>
            <a:r>
              <a:rPr lang="mr-IN" dirty="0"/>
              <a:t>–</a:t>
            </a:r>
            <a:r>
              <a:rPr lang="en-US" dirty="0"/>
              <a:t> </a:t>
            </a:r>
            <a:r>
              <a:rPr lang="en-US" b="1" dirty="0"/>
              <a:t>63% of service calls are received from returning base</a:t>
            </a:r>
            <a:r>
              <a:rPr lang="en-US" dirty="0"/>
              <a:t> and 37% new.</a:t>
            </a:r>
          </a:p>
          <a:p>
            <a:pPr marL="0" indent="0">
              <a:buNone/>
            </a:pPr>
            <a:r>
              <a:rPr lang="en-US" dirty="0"/>
              <a:t>	&gt; Almost </a:t>
            </a:r>
            <a:r>
              <a:rPr lang="en-US" b="1" dirty="0"/>
              <a:t>70% of new customers a year are acquired </a:t>
            </a:r>
            <a:r>
              <a:rPr lang="en-US" dirty="0"/>
              <a:t>as diligent or Savvy base.</a:t>
            </a:r>
            <a:endParaRPr lang="en-GB"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of total calls</a:t>
            </a:r>
            <a:r>
              <a:rPr lang="en-US" dirty="0"/>
              <a:t>) </a:t>
            </a:r>
            <a:r>
              <a:rPr lang="en-GB" dirty="0"/>
              <a:t>	</a:t>
            </a:r>
          </a:p>
          <a:p>
            <a:pPr marL="0" indent="0">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marL="0" indent="0">
              <a:buNone/>
            </a:pPr>
            <a:r>
              <a:rPr lang="en-GB" dirty="0"/>
              <a:t>	&gt;  </a:t>
            </a:r>
            <a:r>
              <a:rPr lang="en-US" b="1" dirty="0"/>
              <a:t>57 % of total service calls</a:t>
            </a:r>
            <a:r>
              <a:rPr lang="en-US" dirty="0"/>
              <a:t> across branches/states is </a:t>
            </a:r>
            <a:r>
              <a:rPr lang="en-US" b="1" dirty="0"/>
              <a:t>by Customer type 1</a:t>
            </a:r>
          </a:p>
          <a:p>
            <a:r>
              <a:rPr lang="en-US" dirty="0"/>
              <a:t>Analysis 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dirty="0"/>
              <a:t>We have used Plumbing Master Data V0.2.xls file for our analysis</a:t>
            </a:r>
          </a:p>
          <a:p>
            <a:r>
              <a:rPr lang="en-US" dirty="0"/>
              <a:t>Total 5284 records/observation</a:t>
            </a:r>
          </a:p>
          <a:p>
            <a:r>
              <a:rPr lang="en-US" dirty="0"/>
              <a:t>Observations were spread from year 2010 to 2014</a:t>
            </a:r>
          </a:p>
          <a:p>
            <a:r>
              <a:rPr lang="en-US" dirty="0"/>
              <a:t>31 variables of mixed datatypes</a:t>
            </a:r>
          </a:p>
          <a:p>
            <a:r>
              <a:rPr lang="en-US" dirty="0"/>
              <a:t>7 categorical, 7 Date, 4 time variables and others masked customer information variables</a:t>
            </a:r>
          </a:p>
          <a:p>
            <a:endParaRPr lang="en-US" dirty="0"/>
          </a:p>
          <a:p>
            <a:endParaRPr lang="en-US" dirty="0"/>
          </a:p>
        </p:txBody>
      </p:sp>
    </p:spTree>
    <p:extLst>
      <p:ext uri="{BB962C8B-B14F-4D97-AF65-F5344CB8AC3E}">
        <p14:creationId xmlns:p14="http://schemas.microsoft.com/office/powerpoint/2010/main" val="11200488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12856</TotalTime>
  <Words>1954</Words>
  <Application>Microsoft Office PowerPoint</Application>
  <PresentationFormat>Widescreen</PresentationFormat>
  <Paragraphs>275</Paragraphs>
  <Slides>43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 Math</vt:lpstr>
      <vt:lpstr>Frutiger 45 Light</vt:lpstr>
      <vt:lpstr>Garamond</vt:lpstr>
      <vt:lpstr>Mangal</vt:lpstr>
      <vt:lpstr>Times New Roman</vt:lpstr>
      <vt:lpstr>Wingdings</vt:lpstr>
      <vt:lpstr>Organic</vt:lpstr>
      <vt:lpstr>Target Marketing and Demand Forecasting for a Plumbing and Drain Services Company</vt:lpstr>
      <vt:lpstr>INDEX</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Top revenue generating Job codes</vt:lpstr>
      <vt:lpstr>PowerPoint Presentation</vt:lpstr>
      <vt:lpstr>PowerPoint Presentation</vt:lpstr>
      <vt:lpstr>PowerPoint Presentation</vt:lpstr>
      <vt:lpstr>Hypothesis Testing</vt:lpstr>
      <vt:lpstr>Summary of hypothesis testing statements</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Bhavsar, Dushyant Sunilkumar</cp:lastModifiedBy>
  <cp:revision>314</cp:revision>
  <dcterms:created xsi:type="dcterms:W3CDTF">2017-07-09T05:07:13Z</dcterms:created>
  <dcterms:modified xsi:type="dcterms:W3CDTF">2018-01-23T10:47:28Z</dcterms:modified>
</cp:coreProperties>
</file>